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F_BFCD738D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4" r:id="rId4"/>
    <p:sldId id="271" r:id="rId5"/>
    <p:sldId id="264" r:id="rId6"/>
    <p:sldId id="258" r:id="rId7"/>
    <p:sldId id="273" r:id="rId8"/>
    <p:sldId id="275" r:id="rId9"/>
    <p:sldId id="266" r:id="rId10"/>
    <p:sldId id="268" r:id="rId11"/>
    <p:sldId id="259" r:id="rId12"/>
    <p:sldId id="260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9E6D00-A63D-CF71-54C1-79DB11A6F88F}" name="Destiny Pham" initials="DP" userId="Destiny Pha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17527-E9D6-A44A-A3F3-DD877169C26A}" v="363" dt="2025-01-27T13:13:07.6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84"/>
    <p:restoredTop sz="94726"/>
  </p:normalViewPr>
  <p:slideViewPr>
    <p:cSldViewPr snapToGrid="0">
      <p:cViewPr varScale="1">
        <p:scale>
          <a:sx n="88" d="100"/>
          <a:sy n="88" d="100"/>
        </p:scale>
        <p:origin x="1400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omments/modernComment_10F_BFCD738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995CDD-8209-B94B-8163-64253C9B3685}" authorId="{5E9E6D00-A63D-CF71-54C1-79DB11A6F88F}" created="2024-02-27T00:06:14.647">
    <pc:sldMkLst xmlns:pc="http://schemas.microsoft.com/office/powerpoint/2013/main/command">
      <pc:docMk/>
      <pc:sldMk cId="3217912717" sldId="271"/>
    </pc:sldMkLst>
    <p188:txBody>
      <a:bodyPr/>
      <a:lstStyle/>
      <a:p>
        <a:r>
          <a:rPr lang="en-US"/>
          <a:t>as of 2022:
reading out of 40
writing out of 40
math out of 40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45BF9B-AA55-5747-82BA-58045D0FD7C0}" type="doc">
      <dgm:prSet loTypeId="urn:microsoft.com/office/officeart/2005/8/layout/p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576454-B751-1841-AE83-0A1C5DB04241}">
      <dgm:prSet phldrT="[Text]"/>
      <dgm:spPr/>
      <dgm:t>
        <a:bodyPr/>
        <a:lstStyle/>
        <a:p>
          <a:r>
            <a:rPr lang="en-US" dirty="0" err="1"/>
            <a:t>WebAdvisor</a:t>
          </a:r>
          <a:endParaRPr lang="en-US" dirty="0"/>
        </a:p>
      </dgm:t>
    </dgm:pt>
    <dgm:pt modelId="{B12D5FB0-55EB-BF42-A189-AC681998A496}" type="parTrans" cxnId="{6F5B8657-B000-214D-90A3-EB5B6C1AAB52}">
      <dgm:prSet/>
      <dgm:spPr/>
      <dgm:t>
        <a:bodyPr/>
        <a:lstStyle/>
        <a:p>
          <a:endParaRPr lang="en-US"/>
        </a:p>
      </dgm:t>
    </dgm:pt>
    <dgm:pt modelId="{FE123AD6-090A-314A-A753-831B1479EA06}" type="sibTrans" cxnId="{6F5B8657-B000-214D-90A3-EB5B6C1AAB52}">
      <dgm:prSet/>
      <dgm:spPr/>
      <dgm:t>
        <a:bodyPr/>
        <a:lstStyle/>
        <a:p>
          <a:endParaRPr lang="en-US"/>
        </a:p>
      </dgm:t>
    </dgm:pt>
    <dgm:pt modelId="{4E88D6E7-17AE-E440-8AB0-F945E8EFEE64}">
      <dgm:prSet phldrT="[Text]"/>
      <dgm:spPr/>
      <dgm:t>
        <a:bodyPr/>
        <a:lstStyle/>
        <a:p>
          <a:r>
            <a:rPr lang="en-US" dirty="0" err="1"/>
            <a:t>HawkGPS</a:t>
          </a:r>
          <a:endParaRPr lang="en-US" dirty="0"/>
        </a:p>
      </dgm:t>
    </dgm:pt>
    <dgm:pt modelId="{D4F73A0B-D5B9-D247-9769-B1A6082C717A}" type="parTrans" cxnId="{B03B6EF1-A5E4-154B-90BB-C8A31EC60863}">
      <dgm:prSet/>
      <dgm:spPr/>
      <dgm:t>
        <a:bodyPr/>
        <a:lstStyle/>
        <a:p>
          <a:endParaRPr lang="en-US"/>
        </a:p>
      </dgm:t>
    </dgm:pt>
    <dgm:pt modelId="{83D13ABB-EF70-4A4F-BEC4-CB4F9DF2301E}" type="sibTrans" cxnId="{B03B6EF1-A5E4-154B-90BB-C8A31EC60863}">
      <dgm:prSet/>
      <dgm:spPr/>
      <dgm:t>
        <a:bodyPr/>
        <a:lstStyle/>
        <a:p>
          <a:endParaRPr lang="en-US"/>
        </a:p>
      </dgm:t>
    </dgm:pt>
    <dgm:pt modelId="{348164B3-B03C-544E-AACC-2BAF62DA04AE}">
      <dgm:prSet phldrT="[Text]"/>
      <dgm:spPr/>
      <dgm:t>
        <a:bodyPr/>
        <a:lstStyle/>
        <a:p>
          <a:r>
            <a:rPr lang="en-US" dirty="0"/>
            <a:t>Manually</a:t>
          </a:r>
        </a:p>
      </dgm:t>
    </dgm:pt>
    <dgm:pt modelId="{CA201321-1813-9E49-A31B-D74340725437}" type="parTrans" cxnId="{118B4589-C257-1C45-8599-C2281B66C3A8}">
      <dgm:prSet/>
      <dgm:spPr/>
      <dgm:t>
        <a:bodyPr/>
        <a:lstStyle/>
        <a:p>
          <a:endParaRPr lang="en-US"/>
        </a:p>
      </dgm:t>
    </dgm:pt>
    <dgm:pt modelId="{76D5C5F8-D4EE-7D4B-8489-5CF3EA0C23A5}" type="sibTrans" cxnId="{118B4589-C257-1C45-8599-C2281B66C3A8}">
      <dgm:prSet/>
      <dgm:spPr/>
      <dgm:t>
        <a:bodyPr/>
        <a:lstStyle/>
        <a:p>
          <a:endParaRPr lang="en-US"/>
        </a:p>
      </dgm:t>
    </dgm:pt>
    <dgm:pt modelId="{27B9485E-65B5-D542-911B-3C8815102067}" type="pres">
      <dgm:prSet presAssocID="{1A45BF9B-AA55-5747-82BA-58045D0FD7C0}" presName="Name0" presStyleCnt="0">
        <dgm:presLayoutVars>
          <dgm:dir/>
          <dgm:resizeHandles val="exact"/>
        </dgm:presLayoutVars>
      </dgm:prSet>
      <dgm:spPr/>
    </dgm:pt>
    <dgm:pt modelId="{937CCC9C-85E4-C546-94A3-4CF39890F246}" type="pres">
      <dgm:prSet presAssocID="{C8576454-B751-1841-AE83-0A1C5DB04241}" presName="compNode" presStyleCnt="0"/>
      <dgm:spPr/>
    </dgm:pt>
    <dgm:pt modelId="{88D2E03B-7948-9947-AC83-F619224D971F}" type="pres">
      <dgm:prSet presAssocID="{C8576454-B751-1841-AE83-0A1C5DB04241}" presName="pictRect" presStyleLbl="node1" presStyleIdx="0" presStyleCnt="3" custScaleY="9992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22" t="-25853" r="-16628" b="-36315"/>
          </a:stretch>
        </a:blipFill>
      </dgm:spPr>
    </dgm:pt>
    <dgm:pt modelId="{6C197ADF-A0F5-9C42-8807-69EF8240901C}" type="pres">
      <dgm:prSet presAssocID="{C8576454-B751-1841-AE83-0A1C5DB04241}" presName="textRect" presStyleLbl="revTx" presStyleIdx="0" presStyleCnt="3">
        <dgm:presLayoutVars>
          <dgm:bulletEnabled val="1"/>
        </dgm:presLayoutVars>
      </dgm:prSet>
      <dgm:spPr/>
    </dgm:pt>
    <dgm:pt modelId="{20113698-3655-0C4A-BEF8-33A6CDC37CB5}" type="pres">
      <dgm:prSet presAssocID="{FE123AD6-090A-314A-A753-831B1479EA06}" presName="sibTrans" presStyleLbl="sibTrans2D1" presStyleIdx="0" presStyleCnt="0"/>
      <dgm:spPr/>
    </dgm:pt>
    <dgm:pt modelId="{029105F2-867A-0542-89C0-20BC182781CB}" type="pres">
      <dgm:prSet presAssocID="{4E88D6E7-17AE-E440-8AB0-F945E8EFEE64}" presName="compNode" presStyleCnt="0"/>
      <dgm:spPr/>
    </dgm:pt>
    <dgm:pt modelId="{C48D63FF-1BBE-0C40-A0CE-6D5B4A011718}" type="pres">
      <dgm:prSet presAssocID="{4E88D6E7-17AE-E440-8AB0-F945E8EFEE64}" presName="pictRect" presStyleLbl="nod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27" t="-38862" r="-29233" b="-38862"/>
          </a:stretch>
        </a:blipFill>
      </dgm:spPr>
    </dgm:pt>
    <dgm:pt modelId="{D5CADB46-51A5-BB4A-B128-798F5D2A1CD5}" type="pres">
      <dgm:prSet presAssocID="{4E88D6E7-17AE-E440-8AB0-F945E8EFEE64}" presName="textRect" presStyleLbl="revTx" presStyleIdx="1" presStyleCnt="3">
        <dgm:presLayoutVars>
          <dgm:bulletEnabled val="1"/>
        </dgm:presLayoutVars>
      </dgm:prSet>
      <dgm:spPr/>
    </dgm:pt>
    <dgm:pt modelId="{59770579-59BA-1542-89CD-D53E127A59DA}" type="pres">
      <dgm:prSet presAssocID="{83D13ABB-EF70-4A4F-BEC4-CB4F9DF2301E}" presName="sibTrans" presStyleLbl="sibTrans2D1" presStyleIdx="0" presStyleCnt="0"/>
      <dgm:spPr/>
    </dgm:pt>
    <dgm:pt modelId="{75291497-BB50-2E45-A521-80590D41E6E7}" type="pres">
      <dgm:prSet presAssocID="{348164B3-B03C-544E-AACC-2BAF62DA04AE}" presName="compNode" presStyleCnt="0"/>
      <dgm:spPr/>
    </dgm:pt>
    <dgm:pt modelId="{A9EFA859-3A96-894F-A4E8-C50671CA4CB7}" type="pres">
      <dgm:prSet presAssocID="{348164B3-B03C-544E-AACC-2BAF62DA04AE}" presName="pictRect" presStyleLbl="nod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60" t="-93747" r="-92260" b="-93747"/>
          </a:stretch>
        </a:blipFill>
      </dgm:spPr>
    </dgm:pt>
    <dgm:pt modelId="{E023696B-559B-3047-B480-DDCF2432E341}" type="pres">
      <dgm:prSet presAssocID="{348164B3-B03C-544E-AACC-2BAF62DA04AE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1653541A-B5AE-3C4E-88D5-11DDB6C43B4C}" type="presOf" srcId="{348164B3-B03C-544E-AACC-2BAF62DA04AE}" destId="{E023696B-559B-3047-B480-DDCF2432E341}" srcOrd="0" destOrd="0" presId="urn:microsoft.com/office/officeart/2005/8/layout/pList1"/>
    <dgm:cxn modelId="{58F4616F-4F7E-0D4D-9219-39B3AFB0DEF2}" type="presOf" srcId="{83D13ABB-EF70-4A4F-BEC4-CB4F9DF2301E}" destId="{59770579-59BA-1542-89CD-D53E127A59DA}" srcOrd="0" destOrd="0" presId="urn:microsoft.com/office/officeart/2005/8/layout/pList1"/>
    <dgm:cxn modelId="{6F5B8657-B000-214D-90A3-EB5B6C1AAB52}" srcId="{1A45BF9B-AA55-5747-82BA-58045D0FD7C0}" destId="{C8576454-B751-1841-AE83-0A1C5DB04241}" srcOrd="0" destOrd="0" parTransId="{B12D5FB0-55EB-BF42-A189-AC681998A496}" sibTransId="{FE123AD6-090A-314A-A753-831B1479EA06}"/>
    <dgm:cxn modelId="{118B4589-C257-1C45-8599-C2281B66C3A8}" srcId="{1A45BF9B-AA55-5747-82BA-58045D0FD7C0}" destId="{348164B3-B03C-544E-AACC-2BAF62DA04AE}" srcOrd="2" destOrd="0" parTransId="{CA201321-1813-9E49-A31B-D74340725437}" sibTransId="{76D5C5F8-D4EE-7D4B-8489-5CF3EA0C23A5}"/>
    <dgm:cxn modelId="{55822593-C1A1-9F4C-A268-7B9351E66EBB}" type="presOf" srcId="{FE123AD6-090A-314A-A753-831B1479EA06}" destId="{20113698-3655-0C4A-BEF8-33A6CDC37CB5}" srcOrd="0" destOrd="0" presId="urn:microsoft.com/office/officeart/2005/8/layout/pList1"/>
    <dgm:cxn modelId="{19E86694-771E-9648-B749-6FD8B97F7826}" type="presOf" srcId="{4E88D6E7-17AE-E440-8AB0-F945E8EFEE64}" destId="{D5CADB46-51A5-BB4A-B128-798F5D2A1CD5}" srcOrd="0" destOrd="0" presId="urn:microsoft.com/office/officeart/2005/8/layout/pList1"/>
    <dgm:cxn modelId="{6C6CC9BD-6A7C-0D47-A7A2-AE678AC88C75}" type="presOf" srcId="{C8576454-B751-1841-AE83-0A1C5DB04241}" destId="{6C197ADF-A0F5-9C42-8807-69EF8240901C}" srcOrd="0" destOrd="0" presId="urn:microsoft.com/office/officeart/2005/8/layout/pList1"/>
    <dgm:cxn modelId="{C20C60CD-9588-D04F-AB99-201FB13E9FB9}" type="presOf" srcId="{1A45BF9B-AA55-5747-82BA-58045D0FD7C0}" destId="{27B9485E-65B5-D542-911B-3C8815102067}" srcOrd="0" destOrd="0" presId="urn:microsoft.com/office/officeart/2005/8/layout/pList1"/>
    <dgm:cxn modelId="{B03B6EF1-A5E4-154B-90BB-C8A31EC60863}" srcId="{1A45BF9B-AA55-5747-82BA-58045D0FD7C0}" destId="{4E88D6E7-17AE-E440-8AB0-F945E8EFEE64}" srcOrd="1" destOrd="0" parTransId="{D4F73A0B-D5B9-D247-9769-B1A6082C717A}" sibTransId="{83D13ABB-EF70-4A4F-BEC4-CB4F9DF2301E}"/>
    <dgm:cxn modelId="{5044F414-0C3A-6446-93E5-03ED98B89A71}" type="presParOf" srcId="{27B9485E-65B5-D542-911B-3C8815102067}" destId="{937CCC9C-85E4-C546-94A3-4CF39890F246}" srcOrd="0" destOrd="0" presId="urn:microsoft.com/office/officeart/2005/8/layout/pList1"/>
    <dgm:cxn modelId="{C4B74D0C-F392-4D46-B1D3-293B8E6DBDA1}" type="presParOf" srcId="{937CCC9C-85E4-C546-94A3-4CF39890F246}" destId="{88D2E03B-7948-9947-AC83-F619224D971F}" srcOrd="0" destOrd="0" presId="urn:microsoft.com/office/officeart/2005/8/layout/pList1"/>
    <dgm:cxn modelId="{B55E5336-D8DE-A049-B1F1-5170626FEF38}" type="presParOf" srcId="{937CCC9C-85E4-C546-94A3-4CF39890F246}" destId="{6C197ADF-A0F5-9C42-8807-69EF8240901C}" srcOrd="1" destOrd="0" presId="urn:microsoft.com/office/officeart/2005/8/layout/pList1"/>
    <dgm:cxn modelId="{18BAAC02-B9D6-564D-A738-A3D75E48F558}" type="presParOf" srcId="{27B9485E-65B5-D542-911B-3C8815102067}" destId="{20113698-3655-0C4A-BEF8-33A6CDC37CB5}" srcOrd="1" destOrd="0" presId="urn:microsoft.com/office/officeart/2005/8/layout/pList1"/>
    <dgm:cxn modelId="{93D3578F-9E12-2A46-BE2A-C8A0C3D61427}" type="presParOf" srcId="{27B9485E-65B5-D542-911B-3C8815102067}" destId="{029105F2-867A-0542-89C0-20BC182781CB}" srcOrd="2" destOrd="0" presId="urn:microsoft.com/office/officeart/2005/8/layout/pList1"/>
    <dgm:cxn modelId="{086EAEBA-A020-C94A-9DAB-49C9EF4F400F}" type="presParOf" srcId="{029105F2-867A-0542-89C0-20BC182781CB}" destId="{C48D63FF-1BBE-0C40-A0CE-6D5B4A011718}" srcOrd="0" destOrd="0" presId="urn:microsoft.com/office/officeart/2005/8/layout/pList1"/>
    <dgm:cxn modelId="{86AFB5C3-5E96-A84D-A330-21BD002270C5}" type="presParOf" srcId="{029105F2-867A-0542-89C0-20BC182781CB}" destId="{D5CADB46-51A5-BB4A-B128-798F5D2A1CD5}" srcOrd="1" destOrd="0" presId="urn:microsoft.com/office/officeart/2005/8/layout/pList1"/>
    <dgm:cxn modelId="{649AB8B1-C311-E94E-BD66-728D08BFD33F}" type="presParOf" srcId="{27B9485E-65B5-D542-911B-3C8815102067}" destId="{59770579-59BA-1542-89CD-D53E127A59DA}" srcOrd="3" destOrd="0" presId="urn:microsoft.com/office/officeart/2005/8/layout/pList1"/>
    <dgm:cxn modelId="{176A9575-36C6-AC4E-AA80-754F820DD2C7}" type="presParOf" srcId="{27B9485E-65B5-D542-911B-3C8815102067}" destId="{75291497-BB50-2E45-A521-80590D41E6E7}" srcOrd="4" destOrd="0" presId="urn:microsoft.com/office/officeart/2005/8/layout/pList1"/>
    <dgm:cxn modelId="{DA5544FE-1547-B44A-98BB-11FCB9EE4952}" type="presParOf" srcId="{75291497-BB50-2E45-A521-80590D41E6E7}" destId="{A9EFA859-3A96-894F-A4E8-C50671CA4CB7}" srcOrd="0" destOrd="0" presId="urn:microsoft.com/office/officeart/2005/8/layout/pList1"/>
    <dgm:cxn modelId="{7217B17E-0878-D746-AF2A-DDBB8F998153}" type="presParOf" srcId="{75291497-BB50-2E45-A521-80590D41E6E7}" destId="{E023696B-559B-3047-B480-DDCF2432E341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2E03B-7948-9947-AC83-F619224D971F}">
      <dsp:nvSpPr>
        <dsp:cNvPr id="0" name=""/>
        <dsp:cNvSpPr/>
      </dsp:nvSpPr>
      <dsp:spPr>
        <a:xfrm>
          <a:off x="2070" y="843176"/>
          <a:ext cx="3284744" cy="2261446"/>
        </a:xfrm>
        <a:prstGeom prst="round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22" t="-25853" r="-16628" b="-36315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197ADF-A0F5-9C42-8807-69EF8240901C}">
      <dsp:nvSpPr>
        <dsp:cNvPr id="0" name=""/>
        <dsp:cNvSpPr/>
      </dsp:nvSpPr>
      <dsp:spPr>
        <a:xfrm>
          <a:off x="2070" y="3105494"/>
          <a:ext cx="3284744" cy="121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WebAdvisor</a:t>
          </a:r>
          <a:endParaRPr lang="en-US" sz="4100" kern="1200" dirty="0"/>
        </a:p>
      </dsp:txBody>
      <dsp:txXfrm>
        <a:off x="2070" y="3105494"/>
        <a:ext cx="3284744" cy="1218640"/>
      </dsp:txXfrm>
    </dsp:sp>
    <dsp:sp modelId="{C48D63FF-1BBE-0C40-A0CE-6D5B4A011718}">
      <dsp:nvSpPr>
        <dsp:cNvPr id="0" name=""/>
        <dsp:cNvSpPr/>
      </dsp:nvSpPr>
      <dsp:spPr>
        <a:xfrm>
          <a:off x="3615427" y="842741"/>
          <a:ext cx="3284744" cy="2263189"/>
        </a:xfrm>
        <a:prstGeom prst="round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827" t="-38862" r="-29233" b="-38862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ADB46-51A5-BB4A-B128-798F5D2A1CD5}">
      <dsp:nvSpPr>
        <dsp:cNvPr id="0" name=""/>
        <dsp:cNvSpPr/>
      </dsp:nvSpPr>
      <dsp:spPr>
        <a:xfrm>
          <a:off x="3615427" y="3105930"/>
          <a:ext cx="3284744" cy="121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HawkGPS</a:t>
          </a:r>
          <a:endParaRPr lang="en-US" sz="4100" kern="1200" dirty="0"/>
        </a:p>
      </dsp:txBody>
      <dsp:txXfrm>
        <a:off x="3615427" y="3105930"/>
        <a:ext cx="3284744" cy="1218640"/>
      </dsp:txXfrm>
    </dsp:sp>
    <dsp:sp modelId="{A9EFA859-3A96-894F-A4E8-C50671CA4CB7}">
      <dsp:nvSpPr>
        <dsp:cNvPr id="0" name=""/>
        <dsp:cNvSpPr/>
      </dsp:nvSpPr>
      <dsp:spPr>
        <a:xfrm>
          <a:off x="7228784" y="842741"/>
          <a:ext cx="3284744" cy="2263189"/>
        </a:xfrm>
        <a:prstGeom prst="round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60" t="-93747" r="-92260" b="-93747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23696B-559B-3047-B480-DDCF2432E341}">
      <dsp:nvSpPr>
        <dsp:cNvPr id="0" name=""/>
        <dsp:cNvSpPr/>
      </dsp:nvSpPr>
      <dsp:spPr>
        <a:xfrm>
          <a:off x="7228784" y="3105930"/>
          <a:ext cx="3284744" cy="121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Manually</a:t>
          </a:r>
        </a:p>
      </dsp:txBody>
      <dsp:txXfrm>
        <a:off x="7228784" y="3105930"/>
        <a:ext cx="3284744" cy="1218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EFFFF-7423-B344-959A-5B4A7727634D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D8437-6F92-594F-AF99-25D9D3503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 everyone in this presentation we will be talking about everything you need to know for collegiate </a:t>
            </a:r>
            <a:r>
              <a:rPr lang="en-US" dirty="0" err="1"/>
              <a:t>acad</a:t>
            </a:r>
            <a:r>
              <a:rPr lang="en-US" dirty="0"/>
              <a:t> or 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D8437-6F92-594F-AF99-25D9D3503D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51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topics that will be covered in the presentation, things like requirements to take dual enrollment classes and how to register for classes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D8437-6F92-594F-AF99-25D9D3503D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PERT this is the most important thing you need to do in order to be eligible to take DE classes regardless if you are collegiate or not</a:t>
            </a:r>
            <a:br>
              <a:rPr lang="en-US" dirty="0"/>
            </a:br>
            <a:r>
              <a:rPr lang="en-US" dirty="0"/>
              <a:t>...for the math score there are different requirements depending on what classes you want to take</a:t>
            </a:r>
          </a:p>
          <a:p>
            <a:r>
              <a:rPr lang="en-US" dirty="0"/>
              <a:t>it all depends on what classes you want to take afterwards or what your future major requires</a:t>
            </a:r>
          </a:p>
          <a:p>
            <a:r>
              <a:rPr lang="en-US" dirty="0"/>
              <a:t>for ex: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D8437-6F92-594F-AF99-25D9D3503D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6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</a:t>
            </a:r>
            <a:r>
              <a:rPr lang="en-US" dirty="0" err="1"/>
              <a:t>psat</a:t>
            </a:r>
            <a:r>
              <a:rPr lang="en-US" dirty="0"/>
              <a:t> and act equivalents to the pert, if you have these scores from the </a:t>
            </a:r>
            <a:r>
              <a:rPr lang="en-US" dirty="0" err="1"/>
              <a:t>psat</a:t>
            </a:r>
            <a:r>
              <a:rPr lang="en-US" dirty="0"/>
              <a:t> you do not have to take the pert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D8437-6F92-594F-AF99-25D9D3503D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6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38B1F-1C45-37B9-E00F-296415609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789BD-C1EB-A458-F123-50ECA4258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5E072-2E55-CB8D-BDE6-E0647070F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2EF6A-7F23-1542-C892-86EF80DB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1C2D6-AFDD-5D37-8622-58DBCC05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0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9B8E0-93DE-B396-0847-D5796B74D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9BC37-B929-EE42-EF6E-1FC02A679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0A77D-AC18-92B1-098D-5C3F99F2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68E8C-45BE-2D81-B40E-4DDB852C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B6253-14B2-50E8-84F2-4D69A684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1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E676-ED3D-181F-2A8E-3959C050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A408D-9703-D056-775D-69A468CBD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7C54-A4E2-94E8-6304-214BD57BF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3720F-E2E9-8DCD-C5FD-41423526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5939D-1617-CD08-6743-075202BC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93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67890-9D65-1AAC-EB21-FD03ED9BD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E4E80-A610-8159-8ABD-A486CF39F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9D5B5-28B5-524F-B551-9B6C5006E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3B457-A156-64B3-92C3-56F040F8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5B9255-3490-DF0F-1449-E68FAA03F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81F502-9024-5E7A-C6DB-19962A6C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4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D6296-646A-59AC-64D9-A132039FC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AABC9-97A6-68A8-6CF5-CF2C74039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4FBAF-3763-953D-C318-1973DDF95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F60A2-9C12-DF50-4CE7-EDB50ECB0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DFFD34-954A-E4DA-9353-2C08307D4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42BEF-41C2-C859-EC5A-A1592EEDD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3CB5D0-06C1-CCE8-DB33-6FF2B81F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30AD00-0039-F7C6-9D58-C0F1BB48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9F5F7-E302-B9C6-8499-4B3949ECA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3083A-0238-F66C-855E-BFE97F77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A3838-6D42-460C-F01B-7733B09B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639F0-651D-A2D4-8208-14D21C9B8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3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7576E-9B2B-B1A7-7C58-22709F19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25A5F-6C3F-FF63-BD05-D39ED1AC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07657-5135-5D62-9C30-A7DAD8B4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4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D2F38-6087-55F5-F30D-8060F9511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D2485-6FBC-97A3-79C2-623A2CC96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644CF-8DBF-C252-F61A-EBB4A4ABC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3D17B-914D-8290-934D-D470396C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D0328-BA2E-77BB-20DA-7B75A1C4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EFB85-6E0C-ADD5-FA6E-323F45D1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6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D0B1-877F-0DA8-8B42-849472F2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C30A99-C53E-CECC-ADE0-E2F170E92C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76E78-6800-ACDE-1A50-9F823BCB0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F3070-8C08-E990-C472-AE9D75B0D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C9DC6-B2FD-BFAF-3E95-103C0AAD7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24FC4-61CA-A89E-45FD-17EDE560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ED8D-F922-A5AB-767F-A2783580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3B28F-D31D-ABE7-2AD2-F818F4DCB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C063E-DD76-EC75-84AF-D26A331EC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92624-6578-A141-1B6B-9B3551ED8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DADF-4464-AEF9-B2B1-A37E7F56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5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895D76-9686-5A2C-D73A-3EDB5D2829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D5B663-2EC6-8A84-F74F-0CD7989A0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E1DA4-6128-CF86-E17C-9FF7C34C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A8969-67DB-855A-3488-62F3B882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69C57-090C-A71F-FE83-F10EB2EE8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75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59EB7-59ED-2362-8F93-039C207A9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70D36-9681-A5B8-B85F-8512F3BC5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9937E-339F-ACD9-FA05-304E74AA1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8E1929-2D59-1B4B-B146-C388D5DB177F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B6F87-F051-ECE3-7B20-C09CD0B6F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A7A7E-3A71-A3CF-3F79-76C135808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69556-F672-F842-A574-F5E818317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F_BFCD738D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ph6m.notion.site/Dual-Enrollment-Classes-Form-b-5d3baff1b9894e90b125c81c2d8c705b?pvs=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ccfl.edu/sites/default/files/docs/2024-04/Dual%20Enrollment%20Book%20Ordering%20Directions_20240403-508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B07D-46C3-BEE3-1582-3C5BCD4DC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Collegiate Academy</a:t>
            </a:r>
            <a:r>
              <a:rPr lang="en-US" dirty="0"/>
              <a:t>/Dual Enrollment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E792B-3BF9-DC80-9E3B-1D51FFBE82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Important Information</a:t>
            </a:r>
          </a:p>
          <a:p>
            <a:r>
              <a:rPr lang="en-US" dirty="0"/>
              <a:t>D. Pham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22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A858-0517-FDD6-5071-8AF1217FD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Topics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9F25C-E601-5297-2560-F1C7EF5AC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Collegiate requirements</a:t>
            </a:r>
          </a:p>
          <a:p>
            <a:r>
              <a:rPr lang="en-US"/>
              <a:t>PERT (Requirements and retake) (</a:t>
            </a:r>
            <a:r>
              <a:rPr lang="en-US" dirty="0"/>
              <a:t>ACT</a:t>
            </a:r>
            <a:r>
              <a:rPr lang="en-US"/>
              <a:t> and PSAT equivalent)</a:t>
            </a:r>
          </a:p>
          <a:p>
            <a:r>
              <a:rPr lang="en-US"/>
              <a:t>AA requirements</a:t>
            </a:r>
          </a:p>
          <a:p>
            <a:r>
              <a:rPr lang="en-US"/>
              <a:t>AICE/AP equivalent and sending scores</a:t>
            </a:r>
          </a:p>
          <a:p>
            <a:r>
              <a:rPr lang="en-US"/>
              <a:t>HS equivalent</a:t>
            </a:r>
          </a:p>
          <a:p>
            <a:r>
              <a:rPr lang="en-US"/>
              <a:t>Finding classes to take (Each term)</a:t>
            </a:r>
          </a:p>
          <a:p>
            <a:r>
              <a:rPr lang="en-US"/>
              <a:t>Signing up for classes (Via Form B)</a:t>
            </a:r>
          </a:p>
          <a:p>
            <a:r>
              <a:rPr lang="en-US"/>
              <a:t>Ordering textbooks</a:t>
            </a:r>
          </a:p>
          <a:p>
            <a:r>
              <a:rPr lang="en-US"/>
              <a:t>Checking progress</a:t>
            </a:r>
          </a:p>
          <a:p>
            <a:r>
              <a:rPr lang="en-US"/>
              <a:t>Meeting with an advisor at HCC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2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C9F1-81B5-D941-A062-ADF32F32F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0100C-B428-132C-1DB6-B765505DE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You'll take the PERT at the end of your freshman year if you're a Collegiate student</a:t>
            </a:r>
          </a:p>
          <a:p>
            <a:r>
              <a:rPr lang="en-US" dirty="0"/>
              <a:t>You can take the PERT anytime on HCC campus or online!</a:t>
            </a:r>
          </a:p>
          <a:p>
            <a:r>
              <a:rPr lang="en-US" dirty="0"/>
              <a:t>To take any further DE classes, you will need PERT scores </a:t>
            </a:r>
          </a:p>
          <a:p>
            <a:r>
              <a:rPr lang="en-US" dirty="0"/>
              <a:t>For the math scores:</a:t>
            </a:r>
          </a:p>
          <a:p>
            <a:pPr marL="0" indent="0">
              <a:buNone/>
            </a:pPr>
            <a:r>
              <a:rPr lang="en-US" sz="2600" dirty="0"/>
              <a:t>Go for the </a:t>
            </a:r>
            <a:r>
              <a:rPr lang="en-US" sz="2600" dirty="0">
                <a:highlight>
                  <a:srgbClr val="FF00FF"/>
                </a:highlight>
              </a:rPr>
              <a:t>114</a:t>
            </a:r>
            <a:r>
              <a:rPr lang="en-US" sz="2600" dirty="0"/>
              <a:t> if you plan to take Topics in Math/Exploration in Math</a:t>
            </a:r>
          </a:p>
          <a:p>
            <a:pPr marL="0" indent="0">
              <a:buNone/>
            </a:pPr>
            <a:r>
              <a:rPr lang="en-US" sz="2600" dirty="0"/>
              <a:t>Go for the </a:t>
            </a:r>
            <a:r>
              <a:rPr lang="en-US" sz="2600" dirty="0">
                <a:highlight>
                  <a:srgbClr val="FF00FF"/>
                </a:highlight>
              </a:rPr>
              <a:t>123</a:t>
            </a:r>
            <a:r>
              <a:rPr lang="en-US" sz="2600" dirty="0"/>
              <a:t> if you plan to take College Algebra/Trigonometry</a:t>
            </a:r>
          </a:p>
          <a:p>
            <a:pPr marL="0" indent="0">
              <a:buNone/>
            </a:pPr>
            <a:r>
              <a:rPr lang="en-US" sz="1600" dirty="0"/>
              <a:t>*If you are unsure what you would like to take, check what your future major requires and decide from there. </a:t>
            </a:r>
          </a:p>
          <a:p>
            <a:pPr marL="0" indent="0">
              <a:buNone/>
            </a:pPr>
            <a:r>
              <a:rPr lang="en-US" sz="2600" dirty="0"/>
              <a:t>The first PERT test will be in March/ April and there will be two retakes after that.</a:t>
            </a:r>
          </a:p>
        </p:txBody>
      </p:sp>
    </p:spTree>
    <p:extLst>
      <p:ext uri="{BB962C8B-B14F-4D97-AF65-F5344CB8AC3E}">
        <p14:creationId xmlns:p14="http://schemas.microsoft.com/office/powerpoint/2010/main" val="221401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6554-683F-C3DD-5CB0-5866A492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470" y="292238"/>
            <a:ext cx="8753061" cy="1325563"/>
          </a:xfrm>
        </p:spPr>
        <p:txBody>
          <a:bodyPr/>
          <a:lstStyle/>
          <a:p>
            <a:r>
              <a:rPr lang="en-US" dirty="0"/>
              <a:t>PERT/PSAT/ACT Scores Requirement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7523D0-809C-2566-2BC6-0D300A1B78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661632"/>
              </p:ext>
            </p:extLst>
          </p:nvPr>
        </p:nvGraphicFramePr>
        <p:xfrm>
          <a:off x="1891748" y="1712981"/>
          <a:ext cx="8412480" cy="4667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62050788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311478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260929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33275670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Digital PSAT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75763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/>
                        <a:t>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527749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/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273488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/>
                        <a:t>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502520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/>
                        <a:t>MATH (MAC 1105)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16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9127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814FA-51EA-FC91-1C54-9CE7CA36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Collegiate</a:t>
            </a:r>
            <a:r>
              <a:rPr lang="en-US" dirty="0"/>
              <a:t>/Dual Enrollment</a:t>
            </a:r>
            <a:r>
              <a:rPr lang="en-US"/>
              <a:t> </a:t>
            </a:r>
            <a:r>
              <a:rPr lang="en-US" dirty="0"/>
              <a:t>Requirements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205C7-EF4E-A3F4-11E5-B1D90B92E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/>
              <a:t>Hitting PERT benchmarks</a:t>
            </a:r>
            <a:br>
              <a:rPr lang="en-US" dirty="0"/>
            </a:br>
            <a:r>
              <a:rPr lang="en-US" dirty="0"/>
              <a:t>- Reading Score: 106</a:t>
            </a:r>
            <a:br>
              <a:rPr lang="en-US" dirty="0"/>
            </a:br>
            <a:r>
              <a:rPr lang="en-US" dirty="0"/>
              <a:t>- Writing Score: 103 </a:t>
            </a:r>
            <a:br>
              <a:rPr lang="en-US" dirty="0"/>
            </a:br>
            <a:r>
              <a:rPr lang="en-US" dirty="0"/>
              <a:t>- Math Score: 114 (for MGF) or 123 (for MAC)</a:t>
            </a:r>
          </a:p>
          <a:p>
            <a:pPr marL="0" indent="0">
              <a:buNone/>
            </a:pPr>
            <a:r>
              <a:rPr lang="en-US" b="1" dirty="0"/>
              <a:t>2. Maintaining a 3.0 unweighted high school GPA and a 2.0 HCC GPA to remain eligible.</a:t>
            </a:r>
          </a:p>
          <a:p>
            <a:pPr marL="0" indent="0">
              <a:buNone/>
            </a:pPr>
            <a:r>
              <a:rPr lang="en-US" b="1" dirty="0"/>
              <a:t>3. Actively taking DE courses.</a:t>
            </a:r>
          </a:p>
        </p:txBody>
      </p:sp>
    </p:spTree>
    <p:extLst>
      <p:ext uri="{BB962C8B-B14F-4D97-AF65-F5344CB8AC3E}">
        <p14:creationId xmlns:p14="http://schemas.microsoft.com/office/powerpoint/2010/main" val="416525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8C9-A320-961F-FD75-AD34B6B04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AA General Education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07526-4562-8BD4-E037-31B2D885F9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Communications (9 Credits)</a:t>
            </a:r>
            <a:br>
              <a:rPr lang="en-US" dirty="0"/>
            </a:br>
            <a:r>
              <a:rPr lang="en-US" dirty="0"/>
              <a:t>-ENC 1101 and ENC 1102</a:t>
            </a:r>
            <a:br>
              <a:rPr lang="en-US" dirty="0"/>
            </a:br>
            <a:r>
              <a:rPr lang="en-US" dirty="0"/>
              <a:t>-SPC 1608</a:t>
            </a:r>
          </a:p>
          <a:p>
            <a:r>
              <a:rPr lang="en-US"/>
              <a:t>Humanities (6 Credits)</a:t>
            </a:r>
          </a:p>
          <a:p>
            <a:r>
              <a:rPr lang="en-US" dirty="0"/>
              <a:t>Mathematics (6 Credits)</a:t>
            </a:r>
          </a:p>
          <a:p>
            <a:r>
              <a:rPr lang="en-US" dirty="0"/>
              <a:t>Behavioral </a:t>
            </a:r>
            <a:r>
              <a:rPr lang="en-US"/>
              <a:t>Science (</a:t>
            </a:r>
            <a:r>
              <a:rPr lang="en-US" dirty="0"/>
              <a:t>3 Credits)</a:t>
            </a:r>
          </a:p>
          <a:p>
            <a:r>
              <a:rPr lang="en-US" dirty="0"/>
              <a:t>History (3 </a:t>
            </a:r>
            <a:r>
              <a:rPr lang="en-US"/>
              <a:t>Credits)</a:t>
            </a:r>
          </a:p>
          <a:p>
            <a:r>
              <a:rPr lang="en-US" dirty="0"/>
              <a:t>Social </a:t>
            </a:r>
            <a:r>
              <a:rPr lang="en-US"/>
              <a:t>Science (</a:t>
            </a:r>
            <a:r>
              <a:rPr lang="en-US" dirty="0"/>
              <a:t>3 </a:t>
            </a:r>
            <a:r>
              <a:rPr lang="en-US"/>
              <a:t>Credits)</a:t>
            </a:r>
          </a:p>
          <a:p>
            <a:r>
              <a:rPr lang="en-US" dirty="0"/>
              <a:t>Biological Science </a:t>
            </a:r>
            <a:r>
              <a:rPr lang="en-US"/>
              <a:t>(</a:t>
            </a:r>
            <a:r>
              <a:rPr lang="en-US" dirty="0"/>
              <a:t>3 </a:t>
            </a:r>
            <a:r>
              <a:rPr lang="en-US"/>
              <a:t>Credits)</a:t>
            </a:r>
          </a:p>
          <a:p>
            <a:r>
              <a:rPr lang="en-US" dirty="0"/>
              <a:t>Physical Science</a:t>
            </a:r>
            <a:r>
              <a:rPr lang="en-US"/>
              <a:t> (3 Credits)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3FB14-C9E0-1813-CC88-70A3B167FB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Electives (24 Credits)</a:t>
            </a:r>
            <a:endParaRPr lang="en-US" dirty="0"/>
          </a:p>
          <a:p>
            <a:pPr marL="457200" indent="-457200"/>
            <a:r>
              <a:rPr lang="en-US" dirty="0"/>
              <a:t>IDS 2981 (1)</a:t>
            </a:r>
          </a:p>
          <a:p>
            <a:pPr marL="457200" indent="-457200"/>
            <a:r>
              <a:rPr lang="en-US" dirty="0"/>
              <a:t>CGS 2100 (3)</a:t>
            </a:r>
          </a:p>
          <a:p>
            <a:pPr marL="457200" indent="-457200"/>
            <a:r>
              <a:rPr lang="en-US" dirty="0"/>
              <a:t>2 Foreign Language (8)</a:t>
            </a:r>
          </a:p>
          <a:p>
            <a:pPr marL="457200" indent="-457200"/>
            <a:r>
              <a:rPr lang="en-US" dirty="0"/>
              <a:t>SLS 1106 (3)</a:t>
            </a:r>
          </a:p>
          <a:p>
            <a:pPr marL="457200" indent="-457200"/>
            <a:r>
              <a:rPr lang="en-US" dirty="0"/>
              <a:t>Lab Credit (1)</a:t>
            </a:r>
          </a:p>
          <a:p>
            <a:pPr marL="457200" indent="-457200"/>
            <a:r>
              <a:rPr lang="en-US" dirty="0"/>
              <a:t>The other 8 elective credits are up to you! (AP or AICE can satisfy this requirement!)</a:t>
            </a:r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46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8C9-A320-961F-FD75-AD34B6B0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687" y="212725"/>
            <a:ext cx="10515600" cy="1325563"/>
          </a:xfrm>
        </p:spPr>
        <p:txBody>
          <a:bodyPr/>
          <a:lstStyle/>
          <a:p>
            <a:r>
              <a:rPr lang="en-US" dirty="0"/>
              <a:t>Example AA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07526-4562-8BD4-E037-31B2D885F9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Humanities (6 Credits)</a:t>
            </a:r>
            <a:br>
              <a:rPr lang="en-US" dirty="0"/>
            </a:br>
            <a:r>
              <a:rPr lang="en-US" dirty="0"/>
              <a:t>-</a:t>
            </a:r>
            <a:r>
              <a:rPr lang="en-US" dirty="0">
                <a:solidFill>
                  <a:schemeClr val="accent3"/>
                </a:solidFill>
              </a:rPr>
              <a:t>HUM 1020, and LIT 2000 </a:t>
            </a:r>
            <a:r>
              <a:rPr lang="en-US" dirty="0">
                <a:solidFill>
                  <a:srgbClr val="C00000"/>
                </a:solidFill>
              </a:rPr>
              <a:t>or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PHI 1010</a:t>
            </a:r>
          </a:p>
          <a:p>
            <a:r>
              <a:rPr lang="en-US" dirty="0"/>
              <a:t>History (3 Credits)</a:t>
            </a:r>
            <a:br>
              <a:rPr lang="en-US" dirty="0"/>
            </a:br>
            <a:r>
              <a:rPr lang="en-US" dirty="0">
                <a:solidFill>
                  <a:schemeClr val="accent3"/>
                </a:solidFill>
              </a:rPr>
              <a:t>- AMH 2010</a:t>
            </a:r>
          </a:p>
          <a:p>
            <a:r>
              <a:rPr lang="en-US" dirty="0"/>
              <a:t>Behavioral Science (3 Credits)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>
                <a:solidFill>
                  <a:schemeClr val="accent4"/>
                </a:solidFill>
              </a:rPr>
              <a:t>PSY 2012</a:t>
            </a:r>
          </a:p>
          <a:p>
            <a:r>
              <a:rPr lang="en-US" dirty="0"/>
              <a:t>Social Science (3 Credits)</a:t>
            </a:r>
            <a:br>
              <a:rPr lang="en-US" dirty="0"/>
            </a:br>
            <a:r>
              <a:rPr lang="en-US" dirty="0">
                <a:solidFill>
                  <a:schemeClr val="accent3"/>
                </a:solidFill>
              </a:rPr>
              <a:t>- AMH 2020</a:t>
            </a:r>
          </a:p>
          <a:p>
            <a:r>
              <a:rPr lang="en-US" dirty="0"/>
              <a:t>Physical Science (3 Credits)</a:t>
            </a:r>
            <a:br>
              <a:rPr lang="en-US" dirty="0"/>
            </a:br>
            <a:r>
              <a:rPr lang="en-US" dirty="0">
                <a:solidFill>
                  <a:schemeClr val="accent3"/>
                </a:solidFill>
              </a:rPr>
              <a:t>- AST 1002C</a:t>
            </a:r>
          </a:p>
          <a:p>
            <a:r>
              <a:rPr lang="en-US" dirty="0"/>
              <a:t>Biological Science (3 Credits)</a:t>
            </a:r>
            <a:br>
              <a:rPr lang="en-US" dirty="0"/>
            </a:br>
            <a:r>
              <a:rPr lang="en-US" dirty="0">
                <a:solidFill>
                  <a:schemeClr val="accent3"/>
                </a:solidFill>
              </a:rPr>
              <a:t>-BSC 1005</a:t>
            </a:r>
          </a:p>
          <a:p>
            <a:r>
              <a:rPr lang="en-US" dirty="0"/>
              <a:t>Mathematics (6 Credits)</a:t>
            </a:r>
            <a:br>
              <a:rPr lang="en-US" dirty="0"/>
            </a:br>
            <a:r>
              <a:rPr lang="en-US" dirty="0"/>
              <a:t>-</a:t>
            </a:r>
            <a:r>
              <a:rPr lang="en-US" dirty="0">
                <a:solidFill>
                  <a:schemeClr val="accent3"/>
                </a:solidFill>
              </a:rPr>
              <a:t>MAC 1105 and MAC 1114</a:t>
            </a:r>
            <a:r>
              <a:rPr lang="en-US" dirty="0"/>
              <a:t> OR </a:t>
            </a:r>
            <a:br>
              <a:rPr lang="en-US" dirty="0"/>
            </a:br>
            <a:r>
              <a:rPr lang="en-US" dirty="0"/>
              <a:t>-</a:t>
            </a:r>
            <a:r>
              <a:rPr lang="en-US" dirty="0">
                <a:solidFill>
                  <a:schemeClr val="accent3"/>
                </a:solidFill>
              </a:rPr>
              <a:t>MGF 1106 and MGF 1107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3FB14-C9E0-1813-CC88-70A3B167FB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Communications (9 Credits)</a:t>
            </a:r>
            <a:br>
              <a:rPr lang="en-US" dirty="0"/>
            </a:br>
            <a:r>
              <a:rPr lang="en-US" dirty="0"/>
              <a:t>-</a:t>
            </a:r>
            <a:r>
              <a:rPr lang="en-US" dirty="0">
                <a:solidFill>
                  <a:schemeClr val="accent4"/>
                </a:solidFill>
              </a:rPr>
              <a:t>ENC 1101 and ENC 1102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/>
              <a:t>-</a:t>
            </a:r>
            <a:r>
              <a:rPr lang="en-US" dirty="0">
                <a:solidFill>
                  <a:srgbClr val="C00000"/>
                </a:solidFill>
              </a:rPr>
              <a:t>SPC 1608</a:t>
            </a:r>
          </a:p>
          <a:p>
            <a:pPr marL="0" indent="0">
              <a:buNone/>
            </a:pPr>
            <a:r>
              <a:rPr lang="en-US" u="sng" dirty="0"/>
              <a:t>Electives (24 Credits)</a:t>
            </a: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IDS 2981</a:t>
            </a:r>
            <a:r>
              <a:rPr lang="en-US" dirty="0"/>
              <a:t> (1)</a:t>
            </a:r>
          </a:p>
          <a:p>
            <a:r>
              <a:rPr lang="en-US" dirty="0">
                <a:solidFill>
                  <a:schemeClr val="accent3"/>
                </a:solidFill>
              </a:rPr>
              <a:t>CGS 2100</a:t>
            </a:r>
            <a:r>
              <a:rPr lang="en-US" dirty="0"/>
              <a:t> (3)</a:t>
            </a:r>
          </a:p>
          <a:p>
            <a:r>
              <a:rPr lang="en-US" dirty="0"/>
              <a:t>2 Foreign Language (8)</a:t>
            </a:r>
            <a:br>
              <a:rPr lang="en-US" dirty="0"/>
            </a:br>
            <a:r>
              <a:rPr lang="en-US" dirty="0">
                <a:solidFill>
                  <a:schemeClr val="accent3"/>
                </a:solidFill>
              </a:rPr>
              <a:t>-SPN 1120 and 1121</a:t>
            </a:r>
          </a:p>
          <a:p>
            <a:r>
              <a:rPr lang="en-US" dirty="0">
                <a:solidFill>
                  <a:schemeClr val="accent3"/>
                </a:solidFill>
              </a:rPr>
              <a:t>SLS 1106</a:t>
            </a:r>
            <a:r>
              <a:rPr lang="en-US" dirty="0"/>
              <a:t> (3)</a:t>
            </a:r>
          </a:p>
          <a:p>
            <a:r>
              <a:rPr lang="en-US" dirty="0">
                <a:solidFill>
                  <a:schemeClr val="accent3"/>
                </a:solidFill>
              </a:rPr>
              <a:t>BSC 1005 Lab</a:t>
            </a:r>
            <a:r>
              <a:rPr lang="en-US" dirty="0"/>
              <a:t> (1)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gives you 16 out of 24 credits, the other 8 can be earned through test scores on AICE/AP or by taking more HCC classes.</a:t>
            </a:r>
            <a:br>
              <a:rPr lang="en-US" dirty="0"/>
            </a:br>
            <a:endParaRPr lang="en-US"/>
          </a:p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F0525F-26D0-180B-E908-C91EFC31CB4E}"/>
              </a:ext>
            </a:extLst>
          </p:cNvPr>
          <p:cNvSpPr txBox="1">
            <a:spLocks/>
          </p:cNvSpPr>
          <p:nvPr/>
        </p:nvSpPr>
        <p:spPr>
          <a:xfrm>
            <a:off x="6019800" y="401016"/>
            <a:ext cx="5493026" cy="95215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Classes in </a:t>
            </a:r>
            <a:r>
              <a:rPr lang="en-US" dirty="0">
                <a:solidFill>
                  <a:schemeClr val="accent3"/>
                </a:solidFill>
              </a:rPr>
              <a:t>green</a:t>
            </a:r>
            <a:r>
              <a:rPr lang="en-US" dirty="0">
                <a:solidFill>
                  <a:srgbClr val="000000"/>
                </a:solidFill>
              </a:rPr>
              <a:t> will most likely be part of your schedule at Leto.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Classes in </a:t>
            </a:r>
            <a:r>
              <a:rPr lang="en-US" dirty="0">
                <a:solidFill>
                  <a:schemeClr val="accent4"/>
                </a:solidFill>
              </a:rPr>
              <a:t>blue</a:t>
            </a:r>
            <a:r>
              <a:rPr lang="en-US" dirty="0">
                <a:solidFill>
                  <a:srgbClr val="000000"/>
                </a:solidFill>
              </a:rPr>
              <a:t> can be tested out of through AICE /AP Scores.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Classes in </a:t>
            </a:r>
            <a:r>
              <a:rPr lang="en-US" dirty="0">
                <a:solidFill>
                  <a:srgbClr val="C00000"/>
                </a:solidFill>
              </a:rPr>
              <a:t>red</a:t>
            </a:r>
            <a:r>
              <a:rPr lang="en-US" dirty="0">
                <a:solidFill>
                  <a:srgbClr val="000000"/>
                </a:solidFill>
              </a:rPr>
              <a:t> you might have to take online at HCC. 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468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C9E5703D-636D-C242-847A-F4962E2A8B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1827" t="17511" r="32564" b="10291"/>
          <a:stretch/>
        </p:blipFill>
        <p:spPr>
          <a:xfrm>
            <a:off x="3982366" y="643466"/>
            <a:ext cx="42272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8672-4EE1-2598-4DEF-CE948D28C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AICE/AP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175AC-18CE-E0B5-8C6A-980E3E47F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AICE Scores</a:t>
            </a:r>
          </a:p>
          <a:p>
            <a:r>
              <a:rPr lang="en-US" dirty="0"/>
              <a:t>Passing AICE English Language will give you credit for ENC 1101</a:t>
            </a:r>
          </a:p>
          <a:p>
            <a:r>
              <a:rPr lang="en-US" dirty="0"/>
              <a:t>Passing AICE English Literature will give you credit for ENC 1102</a:t>
            </a:r>
          </a:p>
          <a:p>
            <a:r>
              <a:rPr lang="en-US" dirty="0"/>
              <a:t>Passing AICE Psychology will give you credit for PSY 2012. </a:t>
            </a:r>
          </a:p>
          <a:p>
            <a:r>
              <a:rPr lang="en-US" dirty="0"/>
              <a:t>Any other AICE Classes that you pass will count towards HCC </a:t>
            </a:r>
            <a:r>
              <a:rPr lang="en-US"/>
              <a:t>elective credit. 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AP Scores</a:t>
            </a:r>
          </a:p>
          <a:p>
            <a:r>
              <a:rPr lang="en-US" dirty="0"/>
              <a:t>The only AP classes currently offered at Leto are AP Precalculus, AP Calculus AB/BC, </a:t>
            </a:r>
            <a:r>
              <a:rPr lang="en-US"/>
              <a:t>and </a:t>
            </a:r>
            <a:r>
              <a:rPr lang="en-US" dirty="0"/>
              <a:t>AP Spanish Literature, all of which only count for HCC elective credit.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50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7D0E-EA5B-3E56-5C5A-1B6744A8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Equivalent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D9A59-41DC-C3D6-6828-232576059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AMH 2010 or AMH 2020 gives you U.S. History Credit </a:t>
            </a:r>
          </a:p>
          <a:p>
            <a:r>
              <a:rPr lang="en-US" dirty="0">
                <a:ea typeface="+mn-lt"/>
                <a:cs typeface="+mn-lt"/>
              </a:rPr>
              <a:t>POS-2041 gives you Government Credit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ECO-2013 or ECO-2023 gives you Economics Credit</a:t>
            </a:r>
            <a:endParaRPr lang="en-US" sz="1200" dirty="0">
              <a:latin typeface="Arial"/>
              <a:ea typeface="+mn-lt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39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914DB-D384-90BC-F157-610C48BF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843A9-A9CB-BB5B-AEF9-9BCEF98B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Look for General Education courses offered</a:t>
            </a:r>
            <a:br>
              <a:rPr lang="en-US"/>
            </a:br>
            <a:r>
              <a:rPr lang="en-US"/>
              <a:t>Check handout for classes at HCC offered for this degree</a:t>
            </a:r>
          </a:p>
          <a:p>
            <a:r>
              <a:rPr lang="en-US"/>
              <a:t>Search for classes (HCC site)</a:t>
            </a:r>
            <a:br>
              <a:rPr lang="en-US"/>
            </a:br>
            <a:r>
              <a:rPr lang="en-US"/>
              <a:t>Look for classes offered at HCC for each term</a:t>
            </a:r>
          </a:p>
          <a:p>
            <a:r>
              <a:rPr lang="en-US"/>
              <a:t>Read Syllabus</a:t>
            </a:r>
            <a:br>
              <a:rPr lang="en-US"/>
            </a:br>
            <a:r>
              <a:rPr lang="en-US"/>
              <a:t>Check how the class is formatted, and see if it’s the right fit for you</a:t>
            </a:r>
          </a:p>
          <a:p>
            <a:r>
              <a:rPr lang="en-US"/>
              <a:t>Rate my Professor</a:t>
            </a:r>
            <a:br>
              <a:rPr lang="en-US"/>
            </a:br>
            <a:r>
              <a:rPr lang="en-US"/>
              <a:t>Check ratings of your professor to see if they’re the right fit</a:t>
            </a:r>
          </a:p>
        </p:txBody>
      </p:sp>
    </p:spTree>
    <p:extLst>
      <p:ext uri="{BB962C8B-B14F-4D97-AF65-F5344CB8AC3E}">
        <p14:creationId xmlns:p14="http://schemas.microsoft.com/office/powerpoint/2010/main" val="107663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09D8-88E4-C1F9-D0A2-B72F4B26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Signing up for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A8566-BC67-EB59-E57A-4DBAB4AEE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https://dph6m.notion.site/Dual-Enrollment-Classes-Form-b-5d3baff1b9894e90b125c81c2d8c705b?pvs=4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593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0E63-1B08-DA85-2D28-9DB45AEA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Ordering textbooks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EBA0E-8ACE-B6A9-6B33-C26A65E83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Textbook ordering for DE students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01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090D-D110-8568-D4C0-65AB3F4A5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Checking progress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FCD3F05-171B-4391-9271-EF64DFC29B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0317302"/>
              </p:ext>
            </p:extLst>
          </p:nvPr>
        </p:nvGraphicFramePr>
        <p:xfrm>
          <a:off x="838200" y="1690688"/>
          <a:ext cx="10515600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7625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958</Words>
  <Application>Microsoft Office PowerPoint</Application>
  <PresentationFormat>Widescreen</PresentationFormat>
  <Paragraphs>122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Collegiate Academy/Dual Enrollment</vt:lpstr>
      <vt:lpstr>Topics Covered</vt:lpstr>
      <vt:lpstr>The PERT</vt:lpstr>
      <vt:lpstr>PERT/PSAT/ACT Scores Requirement</vt:lpstr>
      <vt:lpstr>Collegiate/Dual Enrollment Requirements</vt:lpstr>
      <vt:lpstr>AA General Education Requirements</vt:lpstr>
      <vt:lpstr>Example AA Pathway</vt:lpstr>
      <vt:lpstr>PowerPoint Presentation</vt:lpstr>
      <vt:lpstr>AICE/AP</vt:lpstr>
      <vt:lpstr>High School Equivalent</vt:lpstr>
      <vt:lpstr>Finding Classes</vt:lpstr>
      <vt:lpstr>Signing up for classes</vt:lpstr>
      <vt:lpstr>Ordering textbooks</vt:lpstr>
      <vt:lpstr>Checking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Academy</dc:title>
  <dc:creator>Destiny Pham</dc:creator>
  <cp:lastModifiedBy>Destiny Pham</cp:lastModifiedBy>
  <cp:revision>3</cp:revision>
  <dcterms:created xsi:type="dcterms:W3CDTF">2024-02-23T15:23:47Z</dcterms:created>
  <dcterms:modified xsi:type="dcterms:W3CDTF">2025-01-29T15:25:26Z</dcterms:modified>
</cp:coreProperties>
</file>